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90" r:id="rId2"/>
    <p:sldId id="256" r:id="rId3"/>
    <p:sldId id="260" r:id="rId4"/>
    <p:sldId id="291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92" r:id="rId13"/>
    <p:sldId id="270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94" r:id="rId22"/>
    <p:sldId id="279" r:id="rId23"/>
    <p:sldId id="293" r:id="rId24"/>
    <p:sldId id="280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F2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12"/>
    <p:restoredTop sz="94674"/>
  </p:normalViewPr>
  <p:slideViewPr>
    <p:cSldViewPr snapToGrid="0" snapToObjects="1">
      <p:cViewPr varScale="1">
        <p:scale>
          <a:sx n="138" d="100"/>
          <a:sy n="138" d="100"/>
        </p:scale>
        <p:origin x="19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2020. 3. 17.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Seravek" charset="0"/>
                <a:ea typeface="Seravek" charset="0"/>
                <a:cs typeface="Seravek" charset="0"/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2020. 3. 17.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2020. 3. 17.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2020. 3. 17.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Seravek" charset="0"/>
                <a:ea typeface="Seravek" charset="0"/>
                <a:cs typeface="Seravek" charset="0"/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Seravek Light" charset="0"/>
                <a:ea typeface="Seravek Light" charset="0"/>
                <a:cs typeface="Seravek Light" charset="0"/>
              </a:defRPr>
            </a:lvl1pPr>
            <a:lvl2pPr>
              <a:defRPr b="0" i="0">
                <a:latin typeface="Seravek Light" charset="0"/>
                <a:ea typeface="Seravek Light" charset="0"/>
                <a:cs typeface="Seravek Light" charset="0"/>
              </a:defRPr>
            </a:lvl2pPr>
            <a:lvl3pPr>
              <a:defRPr b="0" i="0">
                <a:latin typeface="Seravek Light" charset="0"/>
                <a:ea typeface="Seravek Light" charset="0"/>
                <a:cs typeface="Seravek Light" charset="0"/>
              </a:defRPr>
            </a:lvl3pPr>
            <a:lvl4pPr>
              <a:defRPr b="0" i="0">
                <a:latin typeface="Seravek Light" charset="0"/>
                <a:ea typeface="Seravek Light" charset="0"/>
                <a:cs typeface="Seravek Light" charset="0"/>
              </a:defRPr>
            </a:lvl4pPr>
            <a:lvl5pPr>
              <a:defRPr b="0" i="0">
                <a:latin typeface="Seravek Light" charset="0"/>
                <a:ea typeface="Seravek Light" charset="0"/>
                <a:cs typeface="Seravek Light" charset="0"/>
              </a:defRPr>
            </a:lvl5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2020. 3. 17.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2020. 3. 17.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2020. 3. 17.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2020. 3. 17.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2020. 3. 17.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2020. 3. 17.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2020. 3. 17.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2020. 3. 17.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defRPr>
            </a:lvl1pPr>
          </a:lstStyle>
          <a:p>
            <a:fld id="{D1CBEE32-551C-D044-9ECF-F871403689A5}" type="datetimeFigureOut">
              <a:rPr kumimoji="1" lang="ko-KR" altLang="en-US" smtClean="0"/>
              <a:pPr/>
              <a:t>2020. 3. 17.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defRPr>
            </a:lvl1pPr>
          </a:lstStyle>
          <a:p>
            <a:fld id="{C5D4A5D6-8AE4-104F-9AEC-6D4E40A744ED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Seravek" charset="0"/>
          <a:ea typeface="Seravek" charset="0"/>
          <a:cs typeface="Seravek" charset="0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Seravek Light" charset="0"/>
          <a:ea typeface="Seravek Light" charset="0"/>
          <a:cs typeface="Seravek Light" charset="0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Seravek Light" charset="0"/>
          <a:ea typeface="Seravek Light" charset="0"/>
          <a:cs typeface="Seravek Light" charset="0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Seravek Light" charset="0"/>
          <a:ea typeface="Seravek Light" charset="0"/>
          <a:cs typeface="Seravek Light" charset="0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ravek Light" charset="0"/>
          <a:ea typeface="Seravek Light" charset="0"/>
          <a:cs typeface="Seravek Light" charset="0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ravek Light" charset="0"/>
          <a:ea typeface="Seravek Light" charset="0"/>
          <a:cs typeface="Seravek Light" charset="0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YW1oFmUBvMNQySiN9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tiff"/><Relationship Id="rId7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hyperlink" Target="http://researchhubs.com/post/ai/data-analysis-and-statistical-inference/visualizing-numerical-data.htm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researchhubs.com/post/ai/data-analysis-and-statistical-inference/visualizing-numerical-data.html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GSGcaeAXt6d8vknz9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tiff"/><Relationship Id="rId7" Type="http://schemas.openxmlformats.org/officeDocument/2006/relationships/image" Target="../media/image3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uSY8Cj5AzsxjVTTw6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URCyubhRC6gK2M3P9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3js.org/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Anscombe's_quartet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tiff"/><Relationship Id="rId7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tiff"/><Relationship Id="rId7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tiff"/><Relationship Id="rId7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203024" y="6058182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157451" y="6396756"/>
            <a:ext cx="5241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400" b="1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10187" y="2389681"/>
            <a:ext cx="717164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Spring 2020</a:t>
            </a:r>
          </a:p>
          <a:p>
            <a:pPr algn="ctr"/>
            <a:r>
              <a:rPr lang="en-US" altLang="ko-KR" sz="4800" b="1" dirty="0">
                <a:latin typeface="Seravek Light" charset="0"/>
                <a:ea typeface="Seravek Light" charset="0"/>
                <a:cs typeface="Seravek Light" charset="0"/>
              </a:rPr>
              <a:t>SKKU Biostats and Big data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078CA0-315B-A648-BEB7-701E1BB65A21}"/>
              </a:ext>
            </a:extLst>
          </p:cNvPr>
          <p:cNvSpPr/>
          <p:nvPr/>
        </p:nvSpPr>
        <p:spPr>
          <a:xfrm>
            <a:off x="95864" y="95865"/>
            <a:ext cx="11997813" cy="6673644"/>
          </a:xfrm>
          <a:prstGeom prst="rect">
            <a:avLst/>
          </a:prstGeom>
          <a:noFill/>
          <a:ln w="190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8CFDB0F-7FA9-6348-97E9-C9E56D1435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275" r="16061" b="25014"/>
          <a:stretch/>
        </p:blipFill>
        <p:spPr>
          <a:xfrm>
            <a:off x="9535849" y="247803"/>
            <a:ext cx="2380475" cy="163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582" y="2806938"/>
            <a:ext cx="5374836" cy="2146581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4635625" y="2371947"/>
            <a:ext cx="2694969" cy="434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600">
                <a:latin typeface="Helvetica" charset="0"/>
                <a:ea typeface="Helvetica" charset="0"/>
                <a:cs typeface="Helvetica" charset="0"/>
              </a:rPr>
              <a:t>Proportion of on-time </a:t>
            </a:r>
            <a:r>
              <a:rPr lang="en-US" altLang="ko-KR" sz="1600" dirty="0">
                <a:latin typeface="Helvetica" charset="0"/>
                <a:ea typeface="Helvetica" charset="0"/>
                <a:cs typeface="Helvetica" charset="0"/>
              </a:rPr>
              <a:t>flights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324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Simpson’s Paradox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481688" y="3725125"/>
            <a:ext cx="2573867" cy="1038578"/>
          </a:xfrm>
          <a:prstGeom prst="rect">
            <a:avLst/>
          </a:prstGeom>
          <a:solidFill>
            <a:srgbClr val="E0F2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2845459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Two pilots, Moe and Jill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Who is the better pilot? </a:t>
            </a:r>
          </a:p>
        </p:txBody>
      </p:sp>
    </p:spTree>
    <p:extLst>
      <p:ext uri="{BB962C8B-B14F-4D97-AF65-F5344CB8AC3E}">
        <p14:creationId xmlns:p14="http://schemas.microsoft.com/office/powerpoint/2010/main" val="724109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324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Simpson’s Paradox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8582" y="2806938"/>
            <a:ext cx="5374836" cy="214658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635625" y="2371947"/>
            <a:ext cx="2694969" cy="434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600">
                <a:latin typeface="Helvetica" charset="0"/>
                <a:ea typeface="Helvetica" charset="0"/>
                <a:cs typeface="Helvetica" charset="0"/>
              </a:rPr>
              <a:t>Proportion of on-time </a:t>
            </a:r>
            <a:r>
              <a:rPr lang="en-US" altLang="ko-KR" sz="1600" dirty="0">
                <a:latin typeface="Helvetica" charset="0"/>
                <a:ea typeface="Helvetica" charset="0"/>
                <a:cs typeface="Helvetica" charset="0"/>
              </a:rPr>
              <a:t>flights</a:t>
            </a: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6126870" cy="5558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Two pilots, Moe and Jill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Who is the better pilot?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Now who is the better pilot?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20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Don’t average over things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unfairly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Different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numbers in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different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categories for Day and Night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Unfair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average across categories </a:t>
            </a:r>
          </a:p>
        </p:txBody>
      </p:sp>
    </p:spTree>
    <p:extLst>
      <p:ext uri="{BB962C8B-B14F-4D97-AF65-F5344CB8AC3E}">
        <p14:creationId xmlns:p14="http://schemas.microsoft.com/office/powerpoint/2010/main" val="84437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0005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Quiz!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7022AD-40D9-8B4B-B86E-380E14AC8AB5}"/>
              </a:ext>
            </a:extLst>
          </p:cNvPr>
          <p:cNvSpPr/>
          <p:nvPr/>
        </p:nvSpPr>
        <p:spPr>
          <a:xfrm>
            <a:off x="3953618" y="2987689"/>
            <a:ext cx="42847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latin typeface="Seravek Light" panose="020B0503040000020004" pitchFamily="34" charset="0"/>
                <a:hlinkClick r:id="rId6"/>
              </a:rPr>
              <a:t>https://forms.gle/YW1oFmUBvMNQySiN9</a:t>
            </a:r>
            <a:endParaRPr lang="en-US" altLang="ko-Kore-KR" dirty="0">
              <a:latin typeface="Seravek Light" panose="020B0503040000020004" pitchFamily="34" charset="0"/>
            </a:endParaRPr>
          </a:p>
          <a:p>
            <a:endParaRPr lang="ko-Kore-KR" altLang="en-US" dirty="0">
              <a:latin typeface="Seravek Light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61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2164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Histograms for quantitative data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6B25E8F-2C9E-304E-8EF1-3E8ACDD31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937349"/>
              </p:ext>
            </p:extLst>
          </p:nvPr>
        </p:nvGraphicFramePr>
        <p:xfrm>
          <a:off x="1037651" y="1423197"/>
          <a:ext cx="3532862" cy="31098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9670">
                  <a:extLst>
                    <a:ext uri="{9D8B030D-6E8A-4147-A177-3AD203B41FA5}">
                      <a16:colId xmlns:a16="http://schemas.microsoft.com/office/drawing/2014/main" val="1615681489"/>
                    </a:ext>
                  </a:extLst>
                </a:gridCol>
                <a:gridCol w="1403429">
                  <a:extLst>
                    <a:ext uri="{9D8B030D-6E8A-4147-A177-3AD203B41FA5}">
                      <a16:colId xmlns:a16="http://schemas.microsoft.com/office/drawing/2014/main" val="1203944923"/>
                    </a:ext>
                  </a:extLst>
                </a:gridCol>
                <a:gridCol w="1319763">
                  <a:extLst>
                    <a:ext uri="{9D8B030D-6E8A-4147-A177-3AD203B41FA5}">
                      <a16:colId xmlns:a16="http://schemas.microsoft.com/office/drawing/2014/main" val="3891114045"/>
                    </a:ext>
                  </a:extLst>
                </a:gridCol>
              </a:tblGrid>
              <a:tr h="254904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sleep_hours_last_night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 err="1">
                          <a:effectLst/>
                          <a:latin typeface="Seravek Light" panose="020B0503040000020004" pitchFamily="34" charset="0"/>
                        </a:rPr>
                        <a:t>sleep_hours_average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2096414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45903571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5.5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6.5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3688582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71539488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8948626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1002228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4700010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85930454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03651541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 err="1">
                          <a:effectLst/>
                          <a:latin typeface="Seravek Light" panose="020B0503040000020004" pitchFamily="34" charset="0"/>
                        </a:rPr>
                        <a:t>Indiv</a:t>
                      </a:r>
                      <a:r>
                        <a:rPr lang="en-US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 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5400242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25528231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7.5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93594574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3686089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79520260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138505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E79ACF18-B514-7447-B005-F4C9F3A908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0217" y="1882044"/>
            <a:ext cx="6018564" cy="238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7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994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Stem/leaf, dot plot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4875482" y="1136447"/>
            <a:ext cx="2738373" cy="2694843"/>
            <a:chOff x="4518264" y="1136447"/>
            <a:chExt cx="2738373" cy="2694843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18264" y="1505779"/>
              <a:ext cx="2738373" cy="2325511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4819961" y="1136447"/>
              <a:ext cx="22252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latin typeface="Helvetica" charset="0"/>
                  <a:ea typeface="Helvetica" charset="0"/>
                  <a:cs typeface="Helvetica" charset="0"/>
                </a:rPr>
                <a:t>Stem-and-leaf display 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811707" y="1148133"/>
            <a:ext cx="3792003" cy="3040802"/>
            <a:chOff x="576797" y="1136447"/>
            <a:chExt cx="3792003" cy="304080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6797" y="1505779"/>
              <a:ext cx="3792003" cy="2671470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1906745" y="1136447"/>
              <a:ext cx="111921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latin typeface="Helvetica" charset="0"/>
                  <a:ea typeface="Helvetica" charset="0"/>
                  <a:cs typeface="Helvetica" charset="0"/>
                </a:rPr>
                <a:t>Histogram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8157399" y="1136447"/>
            <a:ext cx="2939581" cy="4890533"/>
            <a:chOff x="7750996" y="1136447"/>
            <a:chExt cx="2939581" cy="4890533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50996" y="1342476"/>
              <a:ext cx="2939581" cy="4684504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9109671" y="1136447"/>
              <a:ext cx="93647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>
                  <a:latin typeface="Helvetica" charset="0"/>
                  <a:ea typeface="Helvetica" charset="0"/>
                  <a:cs typeface="Helvetica" charset="0"/>
                </a:rPr>
                <a:t>Dotplots</a:t>
              </a:r>
              <a:endParaRPr lang="en-US" altLang="ko-KR" sz="16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3848" y="1608387"/>
            <a:ext cx="1722678" cy="207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4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111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Shape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6616" y="1939381"/>
            <a:ext cx="8758767" cy="266854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16491" y="5875882"/>
            <a:ext cx="95145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Seravek Light" charset="0"/>
                <a:ea typeface="Seravek Light" charset="0"/>
                <a:cs typeface="Seravek Light" charset="0"/>
                <a:hlinkClick r:id="rId7"/>
              </a:rPr>
              <a:t>http://researchhubs.com/post/ai/data-analysis-and-statistical-inference/visualizing-numerical-data.html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  <a:p>
            <a:endParaRPr lang="ko-KR" altLang="en-US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3" name="텍스트 상자 22"/>
          <p:cNvSpPr txBox="1"/>
          <p:nvPr/>
        </p:nvSpPr>
        <p:spPr>
          <a:xfrm>
            <a:off x="1136286" y="989045"/>
            <a:ext cx="1225015" cy="492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Modes?</a:t>
            </a:r>
          </a:p>
        </p:txBody>
      </p:sp>
    </p:spTree>
    <p:extLst>
      <p:ext uri="{BB962C8B-B14F-4D97-AF65-F5344CB8AC3E}">
        <p14:creationId xmlns:p14="http://schemas.microsoft.com/office/powerpoint/2010/main" val="152180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111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Shape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6491" y="5875882"/>
            <a:ext cx="95145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http://researchhubs.com/post/ai/data-analysis-and-statistical-inference/visualizing-numerical-data.html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  <a:p>
            <a:endParaRPr lang="ko-KR" altLang="en-US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3" name="텍스트 상자 22"/>
          <p:cNvSpPr txBox="1"/>
          <p:nvPr/>
        </p:nvSpPr>
        <p:spPr>
          <a:xfrm>
            <a:off x="1136286" y="989045"/>
            <a:ext cx="1622560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Modes?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Symmetric?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0144" y="2087613"/>
            <a:ext cx="8751711" cy="310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17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2114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Center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1192955" cy="492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Median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6075" y="1638475"/>
            <a:ext cx="8378358" cy="3429212"/>
          </a:xfrm>
          <a:prstGeom prst="rect">
            <a:avLst/>
          </a:prstGeom>
        </p:spPr>
      </p:pic>
      <p:sp>
        <p:nvSpPr>
          <p:cNvPr id="14" name="텍스트 상자 13"/>
          <p:cNvSpPr txBox="1"/>
          <p:nvPr/>
        </p:nvSpPr>
        <p:spPr>
          <a:xfrm>
            <a:off x="6475027" y="3207991"/>
            <a:ext cx="527849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176 earthquakes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Median: (176+1)/2 = 88.5</a:t>
            </a:r>
            <a:r>
              <a:rPr kumimoji="1" lang="en-US" altLang="ko-KR" baseline="30000" dirty="0">
                <a:latin typeface="Seravek Light" charset="0"/>
                <a:ea typeface="Seravek Light" charset="0"/>
                <a:cs typeface="Seravek Light" charset="0"/>
              </a:rPr>
              <a:t>th </a:t>
            </a: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value in the sorted data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“.5” = average of the two values (88</a:t>
            </a:r>
            <a:r>
              <a:rPr kumimoji="1" lang="en-US" altLang="ko-KR" baseline="30000" dirty="0">
                <a:latin typeface="Seravek Light" charset="0"/>
                <a:ea typeface="Seravek Light" charset="0"/>
                <a:cs typeface="Seravek Light" charset="0"/>
              </a:rPr>
              <a:t>th</a:t>
            </a: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 and 89</a:t>
            </a:r>
            <a:r>
              <a:rPr kumimoji="1" lang="en-US" altLang="ko-KR" baseline="30000" dirty="0">
                <a:latin typeface="Seravek Light" charset="0"/>
                <a:ea typeface="Seravek Light" charset="0"/>
                <a:cs typeface="Seravek Light" charset="0"/>
              </a:rPr>
              <a:t>th</a:t>
            </a: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kumimoji="1"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If there was 221 earthquakes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Median: (221+1)/2 = 111</a:t>
            </a:r>
            <a:r>
              <a:rPr kumimoji="1" lang="en-US" altLang="ko-KR" baseline="30000" dirty="0">
                <a:latin typeface="Seravek Light" charset="0"/>
                <a:ea typeface="Seravek Light" charset="0"/>
                <a:cs typeface="Seravek Light" charset="0"/>
              </a:rPr>
              <a:t>th</a:t>
            </a:r>
            <a:r>
              <a:rPr kumimoji="1" lang="en-US" altLang="ko-KR" dirty="0">
                <a:latin typeface="Seravek Light" charset="0"/>
                <a:ea typeface="Seravek Light" charset="0"/>
                <a:cs typeface="Seravek Light" charset="0"/>
              </a:rPr>
              <a:t> value in the sorted data</a:t>
            </a:r>
          </a:p>
        </p:txBody>
      </p:sp>
    </p:spTree>
    <p:extLst>
      <p:ext uri="{BB962C8B-B14F-4D97-AF65-F5344CB8AC3E}">
        <p14:creationId xmlns:p14="http://schemas.microsoft.com/office/powerpoint/2010/main" val="194455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2378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Spread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647600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Range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Range = max </a:t>
            </a:r>
            <a:r>
              <a:rPr lang="mr-IN" altLang="ko-KR" dirty="0">
                <a:latin typeface="Seravek Light" charset="0"/>
                <a:ea typeface="Seravek Light" charset="0"/>
                <a:cs typeface="Seravek Light" charset="0"/>
              </a:rPr>
              <a:t>–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min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Interquartile range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Interquartile range (IQR) = upper quartile </a:t>
            </a:r>
            <a:r>
              <a:rPr lang="mr-IN" altLang="ko-KR" dirty="0">
                <a:latin typeface="Seravek Light" charset="0"/>
                <a:ea typeface="Seravek Light" charset="0"/>
                <a:cs typeface="Seravek Light" charset="0"/>
              </a:rPr>
              <a:t>–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lower quartile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0019" y="1454782"/>
            <a:ext cx="4308828" cy="3751215"/>
          </a:xfrm>
          <a:prstGeom prst="rect">
            <a:avLst/>
          </a:prstGeom>
        </p:spPr>
      </p:pic>
      <p:sp>
        <p:nvSpPr>
          <p:cNvPr id="15" name="텍스트 상자 14"/>
          <p:cNvSpPr txBox="1"/>
          <p:nvPr/>
        </p:nvSpPr>
        <p:spPr>
          <a:xfrm>
            <a:off x="10274642" y="1454782"/>
            <a:ext cx="636713" cy="492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50%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329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6268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Boxplots and 5-Number Summaries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66215" y="1429671"/>
            <a:ext cx="5277137" cy="3378341"/>
            <a:chOff x="566215" y="1429671"/>
            <a:chExt cx="5277137" cy="337834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6215" y="1881431"/>
              <a:ext cx="5277137" cy="2926581"/>
            </a:xfrm>
            <a:prstGeom prst="rect">
              <a:avLst/>
            </a:prstGeom>
          </p:spPr>
        </p:pic>
        <p:sp>
          <p:nvSpPr>
            <p:cNvPr id="14" name="텍스트 상자 13"/>
            <p:cNvSpPr txBox="1"/>
            <p:nvPr/>
          </p:nvSpPr>
          <p:spPr>
            <a:xfrm>
              <a:off x="1329932" y="1429671"/>
              <a:ext cx="4158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latin typeface="Seravek Light" charset="0"/>
                  <a:ea typeface="Seravek Light" charset="0"/>
                  <a:cs typeface="Seravek Light" charset="0"/>
                </a:rPr>
                <a:t>My heart rate data for a week (7/10-7/14)</a:t>
              </a:r>
              <a:endParaRPr kumimoji="1" lang="ko-KR" altLang="en-US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6501" y="729789"/>
            <a:ext cx="1658254" cy="5162132"/>
          </a:xfrm>
          <a:prstGeom prst="rect">
            <a:avLst/>
          </a:prstGeom>
        </p:spPr>
      </p:pic>
      <p:grpSp>
        <p:nvGrpSpPr>
          <p:cNvPr id="40" name="그룹 39"/>
          <p:cNvGrpSpPr/>
          <p:nvPr/>
        </p:nvGrpSpPr>
        <p:grpSpPr>
          <a:xfrm>
            <a:off x="7741728" y="906452"/>
            <a:ext cx="1538791" cy="369332"/>
            <a:chOff x="7707861" y="906452"/>
            <a:chExt cx="1538791" cy="369332"/>
          </a:xfrm>
        </p:grpSpPr>
        <p:sp>
          <p:nvSpPr>
            <p:cNvPr id="24" name="텍스트 상자 23"/>
            <p:cNvSpPr txBox="1"/>
            <p:nvPr/>
          </p:nvSpPr>
          <p:spPr>
            <a:xfrm>
              <a:off x="8001055" y="906452"/>
              <a:ext cx="1245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far outliers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cxnSp>
          <p:nvCxnSpPr>
            <p:cNvPr id="26" name="직선 화살표 연결선 25"/>
            <p:cNvCxnSpPr/>
            <p:nvPr/>
          </p:nvCxnSpPr>
          <p:spPr>
            <a:xfrm flipH="1">
              <a:off x="7707861" y="1092468"/>
              <a:ext cx="302576" cy="8283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3D37FF5-C20B-1349-BE03-56D0A8B067F0}"/>
              </a:ext>
            </a:extLst>
          </p:cNvPr>
          <p:cNvGrpSpPr/>
          <p:nvPr/>
        </p:nvGrpSpPr>
        <p:grpSpPr>
          <a:xfrm>
            <a:off x="7770863" y="3304540"/>
            <a:ext cx="1235955" cy="369332"/>
            <a:chOff x="7770863" y="3304540"/>
            <a:chExt cx="1235955" cy="369332"/>
          </a:xfrm>
        </p:grpSpPr>
        <p:sp>
          <p:nvSpPr>
            <p:cNvPr id="23" name="텍스트 상자 22"/>
            <p:cNvSpPr txBox="1"/>
            <p:nvPr/>
          </p:nvSpPr>
          <p:spPr>
            <a:xfrm>
              <a:off x="8081565" y="3304540"/>
              <a:ext cx="925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outliers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cxnSp>
          <p:nvCxnSpPr>
            <p:cNvPr id="27" name="직선 화살표 연결선 26"/>
            <p:cNvCxnSpPr/>
            <p:nvPr/>
          </p:nvCxnSpPr>
          <p:spPr>
            <a:xfrm flipH="1">
              <a:off x="7770863" y="3518908"/>
              <a:ext cx="302576" cy="8283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/>
          <p:cNvGrpSpPr/>
          <p:nvPr/>
        </p:nvGrpSpPr>
        <p:grpSpPr>
          <a:xfrm>
            <a:off x="7754032" y="3859432"/>
            <a:ext cx="1675869" cy="369332"/>
            <a:chOff x="7720165" y="3859432"/>
            <a:chExt cx="1675869" cy="369332"/>
          </a:xfrm>
        </p:grpSpPr>
        <p:sp>
          <p:nvSpPr>
            <p:cNvPr id="21" name="텍스트 상자 20"/>
            <p:cNvSpPr txBox="1"/>
            <p:nvPr/>
          </p:nvSpPr>
          <p:spPr>
            <a:xfrm>
              <a:off x="8039572" y="3859432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Q3 + 1.5 IQR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cxnSp>
          <p:nvCxnSpPr>
            <p:cNvPr id="28" name="직선 화살표 연결선 27"/>
            <p:cNvCxnSpPr/>
            <p:nvPr/>
          </p:nvCxnSpPr>
          <p:spPr>
            <a:xfrm flipH="1">
              <a:off x="7720165" y="4056449"/>
              <a:ext cx="302576" cy="8283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/>
          <p:cNvGrpSpPr/>
          <p:nvPr/>
        </p:nvGrpSpPr>
        <p:grpSpPr>
          <a:xfrm>
            <a:off x="7778989" y="4291130"/>
            <a:ext cx="769299" cy="369332"/>
            <a:chOff x="7745122" y="4291130"/>
            <a:chExt cx="769299" cy="369332"/>
          </a:xfrm>
        </p:grpSpPr>
        <p:sp>
          <p:nvSpPr>
            <p:cNvPr id="19" name="텍스트 상자 18"/>
            <p:cNvSpPr txBox="1"/>
            <p:nvPr/>
          </p:nvSpPr>
          <p:spPr>
            <a:xfrm>
              <a:off x="8050833" y="4291130"/>
              <a:ext cx="463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Q3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cxnSp>
          <p:nvCxnSpPr>
            <p:cNvPr id="29" name="직선 화살표 연결선 28"/>
            <p:cNvCxnSpPr/>
            <p:nvPr/>
          </p:nvCxnSpPr>
          <p:spPr>
            <a:xfrm flipH="1">
              <a:off x="7745122" y="4477969"/>
              <a:ext cx="302576" cy="8283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7778989" y="4691125"/>
            <a:ext cx="1217409" cy="369332"/>
            <a:chOff x="7745122" y="4691125"/>
            <a:chExt cx="1217409" cy="369332"/>
          </a:xfrm>
        </p:grpSpPr>
        <p:sp>
          <p:nvSpPr>
            <p:cNvPr id="18" name="텍스트 상자 17"/>
            <p:cNvSpPr txBox="1"/>
            <p:nvPr/>
          </p:nvSpPr>
          <p:spPr>
            <a:xfrm>
              <a:off x="8058116" y="4691125"/>
              <a:ext cx="904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Median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cxnSp>
          <p:nvCxnSpPr>
            <p:cNvPr id="30" name="직선 화살표 연결선 29"/>
            <p:cNvCxnSpPr/>
            <p:nvPr/>
          </p:nvCxnSpPr>
          <p:spPr>
            <a:xfrm flipH="1" flipV="1">
              <a:off x="7745122" y="4790782"/>
              <a:ext cx="369291" cy="8500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/>
          <p:cNvGrpSpPr/>
          <p:nvPr/>
        </p:nvGrpSpPr>
        <p:grpSpPr>
          <a:xfrm>
            <a:off x="7785403" y="4911139"/>
            <a:ext cx="712501" cy="426317"/>
            <a:chOff x="7751536" y="4911139"/>
            <a:chExt cx="712501" cy="426317"/>
          </a:xfrm>
        </p:grpSpPr>
        <p:sp>
          <p:nvSpPr>
            <p:cNvPr id="20" name="텍스트 상자 19"/>
            <p:cNvSpPr txBox="1"/>
            <p:nvPr/>
          </p:nvSpPr>
          <p:spPr>
            <a:xfrm>
              <a:off x="8034111" y="4968124"/>
              <a:ext cx="429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Q1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cxnSp>
          <p:nvCxnSpPr>
            <p:cNvPr id="32" name="직선 화살표 연결선 31"/>
            <p:cNvCxnSpPr/>
            <p:nvPr/>
          </p:nvCxnSpPr>
          <p:spPr>
            <a:xfrm flipH="1" flipV="1">
              <a:off x="7751536" y="4911139"/>
              <a:ext cx="284873" cy="22716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/>
          <p:cNvGrpSpPr/>
          <p:nvPr/>
        </p:nvGrpSpPr>
        <p:grpSpPr>
          <a:xfrm>
            <a:off x="7757423" y="5287945"/>
            <a:ext cx="1549963" cy="467341"/>
            <a:chOff x="7723556" y="5287945"/>
            <a:chExt cx="1549963" cy="467341"/>
          </a:xfrm>
        </p:grpSpPr>
        <p:sp>
          <p:nvSpPr>
            <p:cNvPr id="22" name="텍스트 상자 21"/>
            <p:cNvSpPr txBox="1"/>
            <p:nvPr/>
          </p:nvSpPr>
          <p:spPr>
            <a:xfrm>
              <a:off x="8008429" y="5385954"/>
              <a:ext cx="12650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Q1 - 1.5 IQR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cxnSp>
          <p:nvCxnSpPr>
            <p:cNvPr id="34" name="직선 화살표 연결선 33"/>
            <p:cNvCxnSpPr/>
            <p:nvPr/>
          </p:nvCxnSpPr>
          <p:spPr>
            <a:xfrm flipH="1" flipV="1">
              <a:off x="7723556" y="5287945"/>
              <a:ext cx="284873" cy="22716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70860"/>
              </p:ext>
            </p:extLst>
          </p:nvPr>
        </p:nvGraphicFramePr>
        <p:xfrm>
          <a:off x="9924196" y="2675336"/>
          <a:ext cx="1701800" cy="114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0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>
                          <a:effectLst/>
                        </a:rPr>
                        <a:t>160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>
                          <a:effectLst/>
                        </a:rPr>
                        <a:t>Q3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74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Median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200" u="none" strike="noStrike">
                          <a:effectLst/>
                        </a:rPr>
                        <a:t>69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>
                          <a:effectLst/>
                        </a:rPr>
                        <a:t>Q1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66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Min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u="none" strike="noStrike" dirty="0">
                          <a:effectLst/>
                        </a:rPr>
                        <a:t>49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838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28840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</a:t>
            </a:r>
            <a:r>
              <a:rPr lang="ko-KR" altLang="en-US" sz="1600" dirty="0" err="1">
                <a:latin typeface="Seravek Light" charset="0"/>
                <a:ea typeface="Seravek Light" charset="0"/>
                <a:cs typeface="Seravek Light" charset="0"/>
              </a:rPr>
              <a:t>Statistics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03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95953" y="2120740"/>
            <a:ext cx="480009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03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291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Center of Symmetric Distribution: Mean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0162" y="1019804"/>
            <a:ext cx="1870428" cy="6932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7"/>
          <a:srcRect r="49503"/>
          <a:stretch/>
        </p:blipFill>
        <p:spPr>
          <a:xfrm>
            <a:off x="1550459" y="1781801"/>
            <a:ext cx="4590698" cy="2830337"/>
          </a:xfrm>
          <a:prstGeom prst="rect">
            <a:avLst/>
          </a:prstGeom>
        </p:spPr>
      </p:pic>
      <p:sp>
        <p:nvSpPr>
          <p:cNvPr id="42" name="텍스트 상자 41"/>
          <p:cNvSpPr txBox="1"/>
          <p:nvPr/>
        </p:nvSpPr>
        <p:spPr>
          <a:xfrm>
            <a:off x="1020371" y="4813944"/>
            <a:ext cx="8578823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If the histogram is symmetric and there are no outliers, the mean will be preferable. 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However, if the histogram is skewed or has outliers, the median might be better.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/>
          <a:srcRect l="52484"/>
          <a:stretch/>
        </p:blipFill>
        <p:spPr>
          <a:xfrm>
            <a:off x="6321778" y="1781800"/>
            <a:ext cx="4319762" cy="283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4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0005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Quiz!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347B5C-FFF3-DA48-8E6A-FA7ABBCDD59A}"/>
              </a:ext>
            </a:extLst>
          </p:cNvPr>
          <p:cNvSpPr/>
          <p:nvPr/>
        </p:nvSpPr>
        <p:spPr>
          <a:xfrm>
            <a:off x="4078011" y="2782669"/>
            <a:ext cx="40359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latin typeface="Seravek Light" panose="020B0503040000020004" pitchFamily="34" charset="0"/>
                <a:hlinkClick r:id="rId6"/>
              </a:rPr>
              <a:t>https://forms.gle/GSGcaeAXt6d8vknz9</a:t>
            </a:r>
            <a:endParaRPr lang="en-US" altLang="ko-Kore-KR" dirty="0">
              <a:latin typeface="Seravek Light" panose="020B0503040000020004" pitchFamily="34" charset="0"/>
            </a:endParaRPr>
          </a:p>
          <a:p>
            <a:endParaRPr lang="ko-Kore-KR" altLang="en-US" dirty="0">
              <a:latin typeface="Seravek Light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437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84096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Spread of Symmetric Distribution: Standard Deviation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3154541" y="773195"/>
            <a:ext cx="1654527" cy="1229376"/>
            <a:chOff x="3335165" y="773195"/>
            <a:chExt cx="1654527" cy="1229376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35165" y="1343506"/>
              <a:ext cx="1654527" cy="659065"/>
            </a:xfrm>
            <a:prstGeom prst="rect">
              <a:avLst/>
            </a:prstGeom>
          </p:spPr>
        </p:pic>
        <p:sp>
          <p:nvSpPr>
            <p:cNvPr id="15" name="텍스트 상자 14"/>
            <p:cNvSpPr txBox="1"/>
            <p:nvPr/>
          </p:nvSpPr>
          <p:spPr>
            <a:xfrm>
              <a:off x="3668895" y="773195"/>
              <a:ext cx="1010854" cy="492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>
                  <a:latin typeface="Seravek Light" charset="0"/>
                  <a:ea typeface="Seravek Light" charset="0"/>
                  <a:cs typeface="Seravek Light" charset="0"/>
                </a:rPr>
                <a:t>Variance</a:t>
              </a:r>
              <a:endParaRPr lang="en-US" altLang="ko-KR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906728" y="773195"/>
            <a:ext cx="2064261" cy="1267299"/>
            <a:chOff x="7087352" y="773195"/>
            <a:chExt cx="2064261" cy="126729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87352" y="1215270"/>
              <a:ext cx="1775883" cy="825224"/>
            </a:xfrm>
            <a:prstGeom prst="rect">
              <a:avLst/>
            </a:prstGeom>
          </p:spPr>
        </p:pic>
        <p:sp>
          <p:nvSpPr>
            <p:cNvPr id="16" name="텍스트 상자 15"/>
            <p:cNvSpPr txBox="1"/>
            <p:nvPr/>
          </p:nvSpPr>
          <p:spPr>
            <a:xfrm>
              <a:off x="7108618" y="773195"/>
              <a:ext cx="2042995" cy="492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 dirty="0">
                  <a:latin typeface="Seravek Light" charset="0"/>
                  <a:ea typeface="Seravek Light" charset="0"/>
                  <a:cs typeface="Seravek Light" charset="0"/>
                </a:rPr>
                <a:t>Standard Deviation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720921" y="2433185"/>
            <a:ext cx="5905244" cy="3349272"/>
            <a:chOff x="2720921" y="2433185"/>
            <a:chExt cx="5905244" cy="3349272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19630" y="2433185"/>
              <a:ext cx="5606535" cy="3349272"/>
            </a:xfrm>
            <a:prstGeom prst="rect">
              <a:avLst/>
            </a:prstGeom>
          </p:spPr>
        </p:pic>
        <p:sp>
          <p:nvSpPr>
            <p:cNvPr id="20" name="텍스트 상자 19"/>
            <p:cNvSpPr txBox="1"/>
            <p:nvPr/>
          </p:nvSpPr>
          <p:spPr>
            <a:xfrm>
              <a:off x="2720921" y="3096853"/>
              <a:ext cx="1151982" cy="535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>
                  <a:latin typeface="Seravek Light" charset="0"/>
                  <a:ea typeface="Seravek Light" charset="0"/>
                  <a:cs typeface="Seravek Light" charset="0"/>
                </a:rPr>
                <a:t>Mean = 17</a:t>
              </a:r>
              <a:endParaRPr lang="en-US" altLang="ko-KR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969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0005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Quiz!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2B7AA8-F4A7-4F41-9B5A-1F017A3829BA}"/>
              </a:ext>
            </a:extLst>
          </p:cNvPr>
          <p:cNvSpPr/>
          <p:nvPr/>
        </p:nvSpPr>
        <p:spPr>
          <a:xfrm>
            <a:off x="4128185" y="2782669"/>
            <a:ext cx="39356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latin typeface="Seravek Light" panose="020B0503040000020004" pitchFamily="34" charset="0"/>
                <a:hlinkClick r:id="rId6"/>
              </a:rPr>
              <a:t>https://forms.gle/uSY8Cj5AzsxjVTTw6</a:t>
            </a:r>
            <a:endParaRPr lang="en-US" altLang="ko-Kore-KR" dirty="0">
              <a:latin typeface="Seravek Light" panose="020B0503040000020004" pitchFamily="34" charset="0"/>
            </a:endParaRPr>
          </a:p>
          <a:p>
            <a:endParaRPr lang="ko-Kore-KR" altLang="en-US" dirty="0">
              <a:latin typeface="Seravek Light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002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4342599" cy="2751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Chapter 3: Displaying categorical data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Bar chart for categorical data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Pie chart for proportions of whole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Faithful reporting and the area principle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Contingency tables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Simpson’s paradox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6210641" y="2992823"/>
            <a:ext cx="5139677" cy="2751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Chapter 4: Displaying quantitative data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Histograms, Stem-leaf, dot plots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Shape (mode, symmetrical)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Center (median, mean)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Spread (range, IQR, variance, standard deviation)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Box plots</a:t>
            </a:r>
          </a:p>
        </p:txBody>
      </p:sp>
    </p:spTree>
    <p:extLst>
      <p:ext uri="{BB962C8B-B14F-4D97-AF65-F5344CB8AC3E}">
        <p14:creationId xmlns:p14="http://schemas.microsoft.com/office/powerpoint/2010/main" val="1617486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0005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Quiz!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2521C3-4F16-8D49-A3FC-74DAA4153F40}"/>
              </a:ext>
            </a:extLst>
          </p:cNvPr>
          <p:cNvSpPr txBox="1"/>
          <p:nvPr/>
        </p:nvSpPr>
        <p:spPr>
          <a:xfrm>
            <a:off x="4019598" y="2941523"/>
            <a:ext cx="4152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Seravek Light" panose="020B0503040000020004" pitchFamily="34" charset="0"/>
                <a:hlinkClick r:id="rId6"/>
              </a:rPr>
              <a:t>https://forms.gle/URCyubhRC6gK2M3P9</a:t>
            </a:r>
            <a:endParaRPr kumimoji="1" lang="en-US" altLang="ko-Kore-KR" dirty="0">
              <a:latin typeface="Seravek Light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786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525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Three Rules of Data Analysis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2906821" cy="363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Make a picture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Make a picture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Make a picture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think, show, and tell</a:t>
            </a:r>
            <a:r>
              <a:rPr lang="mr-IN" altLang="ko-KR" dirty="0">
                <a:latin typeface="Seravek Light" charset="0"/>
                <a:ea typeface="Seravek Light" charset="0"/>
                <a:cs typeface="Seravek Light" charset="0"/>
              </a:rPr>
              <a:t>…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And to make it cool!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E.g.,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https://d3js.org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723" y="1635096"/>
            <a:ext cx="7664251" cy="399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1833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Why visualization matters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5" y="989045"/>
            <a:ext cx="10246417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We’re lazy and don’t like to read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Some information isn’t easy to describe verbally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Statistical summaries can be misleading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Aesthetically-pleasing visuals are engaging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Anscombe's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quartet: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https://en.wikipedia.org/wiki/Anscombe%27s_quartet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9854" y="2138458"/>
            <a:ext cx="5994851" cy="4359893"/>
          </a:xfrm>
          <a:prstGeom prst="rect">
            <a:avLst/>
          </a:prstGeom>
        </p:spPr>
      </p:pic>
      <p:sp>
        <p:nvSpPr>
          <p:cNvPr id="13" name="텍스트 상자 12"/>
          <p:cNvSpPr txBox="1"/>
          <p:nvPr/>
        </p:nvSpPr>
        <p:spPr>
          <a:xfrm>
            <a:off x="69202" y="6015633"/>
            <a:ext cx="2735918" cy="448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Slide credit: Tal </a:t>
            </a:r>
            <a:r>
              <a:rPr lang="en-US" altLang="ko-KR" sz="1600" dirty="0" err="1">
                <a:latin typeface="Seravek Light" charset="0"/>
                <a:ea typeface="Seravek Light" charset="0"/>
                <a:cs typeface="Seravek Light" charset="0"/>
              </a:rPr>
              <a:t>Yarkoni</a:t>
            </a: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8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981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Textbook’s example data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1136285" y="989045"/>
            <a:ext cx="10246417" cy="93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Frequency/contingency table of “ticket class” and “Survival” for the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Titanic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passengers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169696" y="1642614"/>
            <a:ext cx="1817998" cy="2098906"/>
            <a:chOff x="3198195" y="1724346"/>
            <a:chExt cx="1817998" cy="2098906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98195" y="2050143"/>
              <a:ext cx="1817998" cy="1773109"/>
            </a:xfrm>
            <a:prstGeom prst="rect">
              <a:avLst/>
            </a:prstGeom>
          </p:spPr>
        </p:pic>
        <p:sp>
          <p:nvSpPr>
            <p:cNvPr id="17" name="텍스트 상자 16"/>
            <p:cNvSpPr txBox="1"/>
            <p:nvPr/>
          </p:nvSpPr>
          <p:spPr>
            <a:xfrm>
              <a:off x="3373660" y="1724346"/>
              <a:ext cx="1467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Helvetica" charset="0"/>
                  <a:ea typeface="Helvetica" charset="0"/>
                  <a:cs typeface="Helvetica" charset="0"/>
                </a:rPr>
                <a:t>Frequency table</a:t>
              </a:r>
              <a:endParaRPr kumimoji="1" lang="ko-KR" alt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265787" y="1642615"/>
            <a:ext cx="4088525" cy="2088396"/>
            <a:chOff x="5294286" y="1724347"/>
            <a:chExt cx="4088525" cy="208839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94286" y="2039634"/>
              <a:ext cx="4088525" cy="1773109"/>
            </a:xfrm>
            <a:prstGeom prst="rect">
              <a:avLst/>
            </a:prstGeom>
          </p:spPr>
        </p:pic>
        <p:sp>
          <p:nvSpPr>
            <p:cNvPr id="18" name="텍스트 상자 17"/>
            <p:cNvSpPr txBox="1"/>
            <p:nvPr/>
          </p:nvSpPr>
          <p:spPr>
            <a:xfrm>
              <a:off x="6523996" y="1724347"/>
              <a:ext cx="16177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Helvetica" charset="0"/>
                  <a:ea typeface="Helvetica" charset="0"/>
                  <a:cs typeface="Helvetica" charset="0"/>
                </a:rPr>
                <a:t>Contingency table</a:t>
              </a:r>
              <a:endParaRPr kumimoji="1" lang="ko-KR" alt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22" name="텍스트 상자 21"/>
          <p:cNvSpPr txBox="1"/>
          <p:nvPr/>
        </p:nvSpPr>
        <p:spPr>
          <a:xfrm>
            <a:off x="2459421" y="4177534"/>
            <a:ext cx="4894891" cy="176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What’s wrong with this plot?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“Area principle”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: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the area occupied by a part of the graph should correspond to the magnitude of the value it represents.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4372" y="5605534"/>
            <a:ext cx="3746069" cy="126858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0445" y="1599241"/>
            <a:ext cx="3684991" cy="426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209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4996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Bar Charts, Pie Charts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241" y="1828718"/>
            <a:ext cx="3382361" cy="2788044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4484302" y="1788228"/>
            <a:ext cx="3231932" cy="2828534"/>
            <a:chOff x="6537435" y="1701411"/>
            <a:chExt cx="3231932" cy="2828534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37435" y="2000607"/>
              <a:ext cx="3231932" cy="2529338"/>
            </a:xfrm>
            <a:prstGeom prst="rect">
              <a:avLst/>
            </a:prstGeom>
          </p:spPr>
        </p:pic>
        <p:sp>
          <p:nvSpPr>
            <p:cNvPr id="13" name="텍스트 상자 12"/>
            <p:cNvSpPr txBox="1"/>
            <p:nvPr/>
          </p:nvSpPr>
          <p:spPr>
            <a:xfrm>
              <a:off x="6592615" y="1701411"/>
              <a:ext cx="31215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dirty="0">
                  <a:latin typeface="Helvetica" charset="0"/>
                  <a:ea typeface="Helvetica" charset="0"/>
                  <a:cs typeface="Helvetica" charset="0"/>
                </a:rPr>
                <a:t>Relative frequency bar chart</a:t>
              </a:r>
              <a:endParaRPr kumimoji="1" lang="ko-KR" alt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16" name="텍스트 상자 15"/>
          <p:cNvSpPr txBox="1"/>
          <p:nvPr/>
        </p:nvSpPr>
        <p:spPr>
          <a:xfrm>
            <a:off x="2732690" y="16200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2114" y="1719497"/>
            <a:ext cx="3656914" cy="289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67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72042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Marginal distribution, conditional distribution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4051737" y="1945127"/>
            <a:ext cx="4088525" cy="2088396"/>
            <a:chOff x="5294286" y="1724347"/>
            <a:chExt cx="4088525" cy="208839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94286" y="2039634"/>
              <a:ext cx="4088525" cy="1773109"/>
            </a:xfrm>
            <a:prstGeom prst="rect">
              <a:avLst/>
            </a:prstGeom>
          </p:spPr>
        </p:pic>
        <p:sp>
          <p:nvSpPr>
            <p:cNvPr id="19" name="텍스트 상자 18"/>
            <p:cNvSpPr txBox="1"/>
            <p:nvPr/>
          </p:nvSpPr>
          <p:spPr>
            <a:xfrm>
              <a:off x="6523996" y="1724347"/>
              <a:ext cx="16177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Helvetica" charset="0"/>
                  <a:ea typeface="Helvetica" charset="0"/>
                  <a:cs typeface="Helvetica" charset="0"/>
                </a:rPr>
                <a:t>Contingency table</a:t>
              </a:r>
              <a:endParaRPr kumimoji="1" lang="ko-KR" alt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7431217" y="1748641"/>
            <a:ext cx="4111991" cy="2203248"/>
            <a:chOff x="7431217" y="1748641"/>
            <a:chExt cx="4111991" cy="2203248"/>
          </a:xfrm>
        </p:grpSpPr>
        <p:sp>
          <p:nvSpPr>
            <p:cNvPr id="20" name="텍스트 상자 19"/>
            <p:cNvSpPr txBox="1"/>
            <p:nvPr/>
          </p:nvSpPr>
          <p:spPr>
            <a:xfrm>
              <a:off x="7875501" y="1748641"/>
              <a:ext cx="36677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Marginal </a:t>
              </a:r>
              <a:r>
                <a:rPr kumimoji="1" lang="en-US" altLang="ko-KR" b="1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distribution of “Survival</a:t>
              </a:r>
              <a:r>
                <a:rPr kumimoji="1" lang="en-US" altLang="ko-KR" b="1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”</a:t>
              </a:r>
              <a:endParaRPr kumimoji="1" lang="ko-KR" altLang="en-US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431217" y="2343806"/>
              <a:ext cx="630217" cy="160808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754733" y="1945127"/>
              <a:ext cx="241537" cy="319560"/>
            </a:xfrm>
            <a:custGeom>
              <a:avLst/>
              <a:gdLst>
                <a:gd name="connsiteX0" fmla="*/ 252248 w 252248"/>
                <a:gd name="connsiteY0" fmla="*/ 0 h 441434"/>
                <a:gd name="connsiteX1" fmla="*/ 0 w 252248"/>
                <a:gd name="connsiteY1" fmla="*/ 0 h 441434"/>
                <a:gd name="connsiteX2" fmla="*/ 0 w 252248"/>
                <a:gd name="connsiteY2" fmla="*/ 441434 h 441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248" h="441434">
                  <a:moveTo>
                    <a:pt x="252248" y="0"/>
                  </a:moveTo>
                  <a:lnTo>
                    <a:pt x="0" y="0"/>
                  </a:lnTo>
                  <a:lnTo>
                    <a:pt x="0" y="441434"/>
                  </a:lnTo>
                </a:path>
              </a:pathLst>
            </a:custGeom>
            <a:noFill/>
            <a:ln w="190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733941" y="3563007"/>
            <a:ext cx="5324339" cy="1032208"/>
            <a:chOff x="2721329" y="3563007"/>
            <a:chExt cx="5324339" cy="1032208"/>
          </a:xfrm>
        </p:grpSpPr>
        <p:sp>
          <p:nvSpPr>
            <p:cNvPr id="21" name="직사각형 20"/>
            <p:cNvSpPr/>
            <p:nvPr/>
          </p:nvSpPr>
          <p:spPr>
            <a:xfrm>
              <a:off x="4398579" y="3563007"/>
              <a:ext cx="3647089" cy="38888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텍스트 상자 21"/>
            <p:cNvSpPr txBox="1"/>
            <p:nvPr/>
          </p:nvSpPr>
          <p:spPr>
            <a:xfrm>
              <a:off x="2721329" y="4225883"/>
              <a:ext cx="36677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solidFill>
                    <a:schemeClr val="accent2"/>
                  </a:solidFill>
                  <a:latin typeface="Seravek Light" charset="0"/>
                  <a:ea typeface="Seravek Light" charset="0"/>
                  <a:cs typeface="Seravek Light" charset="0"/>
                </a:rPr>
                <a:t>Marginal distribution of “Class”</a:t>
              </a:r>
              <a:endParaRPr kumimoji="1" lang="ko-KR" altLang="en-US" b="1" dirty="0">
                <a:solidFill>
                  <a:schemeClr val="accent2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16200000" flipH="1">
              <a:off x="3831680" y="3835865"/>
              <a:ext cx="408584" cy="319560"/>
            </a:xfrm>
            <a:custGeom>
              <a:avLst/>
              <a:gdLst>
                <a:gd name="connsiteX0" fmla="*/ 252248 w 252248"/>
                <a:gd name="connsiteY0" fmla="*/ 0 h 441434"/>
                <a:gd name="connsiteX1" fmla="*/ 0 w 252248"/>
                <a:gd name="connsiteY1" fmla="*/ 0 h 441434"/>
                <a:gd name="connsiteX2" fmla="*/ 0 w 252248"/>
                <a:gd name="connsiteY2" fmla="*/ 441434 h 441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248" h="441434">
                  <a:moveTo>
                    <a:pt x="252248" y="0"/>
                  </a:moveTo>
                  <a:lnTo>
                    <a:pt x="0" y="0"/>
                  </a:lnTo>
                  <a:lnTo>
                    <a:pt x="0" y="441434"/>
                  </a:lnTo>
                </a:path>
              </a:pathLst>
            </a:custGeom>
            <a:noFill/>
            <a:ln w="190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408037" y="2973233"/>
            <a:ext cx="7377354" cy="584775"/>
            <a:chOff x="4408037" y="2973233"/>
            <a:chExt cx="7377354" cy="584775"/>
          </a:xfrm>
        </p:grpSpPr>
        <p:sp>
          <p:nvSpPr>
            <p:cNvPr id="29" name="직사각형 28"/>
            <p:cNvSpPr/>
            <p:nvPr/>
          </p:nvSpPr>
          <p:spPr>
            <a:xfrm>
              <a:off x="4408037" y="3021178"/>
              <a:ext cx="3650243" cy="241311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0" name="텍스트 상자 29"/>
            <p:cNvSpPr txBox="1"/>
            <p:nvPr/>
          </p:nvSpPr>
          <p:spPr>
            <a:xfrm>
              <a:off x="8117684" y="2973233"/>
              <a:ext cx="36677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ravek Light" charset="0"/>
                  <a:ea typeface="Seravek Light" charset="0"/>
                  <a:cs typeface="Seravek Light" charset="0"/>
                </a:rPr>
                <a:t>Conditional distribution</a:t>
              </a:r>
            </a:p>
            <a:p>
              <a:r>
                <a:rPr kumimoji="1"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ravek Light" charset="0"/>
                  <a:ea typeface="Seravek Light" charset="0"/>
                  <a:cs typeface="Seravek Light" charset="0"/>
                </a:rPr>
                <a:t>(satisfy a condition on another variable)</a:t>
              </a:r>
              <a:endParaRPr kumimoji="1"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505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03 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4216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Charts for </a:t>
            </a:r>
            <a:r>
              <a:rPr lang="en-US" altLang="ko-KR" sz="2800" dirty="0">
                <a:solidFill>
                  <a:srgbClr val="C00000"/>
                </a:solidFill>
                <a:latin typeface="Seravek" charset="0"/>
                <a:ea typeface="Seravek" charset="0"/>
                <a:cs typeface="Seravek" charset="0"/>
              </a:rPr>
              <a:t>conditional distribution</a:t>
            </a:r>
            <a:endParaRPr lang="ko-KR" altLang="en-US" sz="2800" dirty="0">
              <a:solidFill>
                <a:srgbClr val="C00000"/>
              </a:solidFill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935" y="1392565"/>
            <a:ext cx="5144676" cy="338310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0479" y="1436105"/>
            <a:ext cx="3729173" cy="3296021"/>
          </a:xfrm>
          <a:prstGeom prst="rect">
            <a:avLst/>
          </a:prstGeom>
        </p:spPr>
      </p:pic>
      <p:sp>
        <p:nvSpPr>
          <p:cNvPr id="32" name="텍스트 상자 31"/>
          <p:cNvSpPr txBox="1"/>
          <p:nvPr/>
        </p:nvSpPr>
        <p:spPr>
          <a:xfrm>
            <a:off x="1281339" y="4699981"/>
            <a:ext cx="1024641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The variables are </a:t>
            </a: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independent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: “when the distribution of one variable tells us nothing about the distribution of the other variable”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1121" y="1402418"/>
            <a:ext cx="2773584" cy="327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1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1737</TotalTime>
  <Words>1024</Words>
  <Application>Microsoft Macintosh PowerPoint</Application>
  <PresentationFormat>와이드스크린</PresentationFormat>
  <Paragraphs>220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맑은 고딕</vt:lpstr>
      <vt:lpstr>Arial</vt:lpstr>
      <vt:lpstr>Helvetica</vt:lpstr>
      <vt:lpstr>PT Sans Narrow</vt:lpstr>
      <vt:lpstr>Seravek</vt:lpstr>
      <vt:lpstr>Seravek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Choong-wan Woo</cp:lastModifiedBy>
  <cp:revision>130</cp:revision>
  <dcterms:created xsi:type="dcterms:W3CDTF">2017-08-24T21:55:02Z</dcterms:created>
  <dcterms:modified xsi:type="dcterms:W3CDTF">2020-03-17T13:58:25Z</dcterms:modified>
</cp:coreProperties>
</file>